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p:regular r:id="rId38"/>
      <p:bold r:id="rId39"/>
      <p:italic r:id="rId40"/>
      <p:boldItalic r:id="rId41"/>
    </p:embeddedFont>
    <p:embeddedFont>
      <p:font typeface="Proxima Nova"/>
      <p:regular r:id="rId42"/>
      <p:bold r:id="rId43"/>
      <p:italic r:id="rId44"/>
      <p:boldItalic r:id="rId45"/>
    </p:embeddedFont>
    <p:embeddedFont>
      <p:font typeface="Lato Light"/>
      <p:regular r:id="rId46"/>
      <p:bold r:id="rId47"/>
      <p:italic r:id="rId48"/>
      <p:boldItalic r:id="rId49"/>
    </p:embeddedFont>
    <p:embeddedFont>
      <p:font typeface="Source Sans Pr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font" Target="fonts/Roboto-bold.fntdata"/><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font" Target="fonts/ProximaNova-regular.fntdata"/><Relationship Id="rId47" Type="http://schemas.openxmlformats.org/officeDocument/2006/relationships/font" Target="fonts/LatoLight-bold.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SourceSansPro-regular.fntdata"/><Relationship Id="rId55"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font" Target="fonts/Roboto-italic.fntdata"/><Relationship Id="rId45" Type="http://schemas.openxmlformats.org/officeDocument/2006/relationships/font" Target="fonts/ProximaNova-boldItalic.fntdata"/><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SourceSansPro-boldItalic.fntdata"/><Relationship Id="rId11" Type="http://schemas.openxmlformats.org/officeDocument/2006/relationships/slide" Target="slides/slide4.xml"/><Relationship Id="rId5" Type="http://schemas.openxmlformats.org/officeDocument/2006/relationships/slideMaster" Target="slideMasters/slideMaster2.xml"/><Relationship Id="rId44" Type="http://schemas.openxmlformats.org/officeDocument/2006/relationships/font" Target="fonts/ProximaNova-italic.fntdata"/><Relationship Id="rId31" Type="http://schemas.openxmlformats.org/officeDocument/2006/relationships/slide" Target="slides/slide24.xml"/><Relationship Id="rId52" Type="http://schemas.openxmlformats.org/officeDocument/2006/relationships/font" Target="fonts/SourceSansPro-italic.fntdata"/><Relationship Id="rId10" Type="http://schemas.openxmlformats.org/officeDocument/2006/relationships/slide" Target="slides/slide3.xml"/><Relationship Id="rId19" Type="http://schemas.openxmlformats.org/officeDocument/2006/relationships/slide" Target="slides/slide12.xml"/><Relationship Id="rId43" Type="http://schemas.openxmlformats.org/officeDocument/2006/relationships/font" Target="fonts/ProximaNova-bold.fntdata"/><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Light-italic.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14" Type="http://schemas.openxmlformats.org/officeDocument/2006/relationships/slide" Target="slides/slide7.xml"/><Relationship Id="rId56" Type="http://schemas.openxmlformats.org/officeDocument/2006/relationships/customXml" Target="../customXml/item3.xml"/><Relationship Id="rId8" Type="http://schemas.openxmlformats.org/officeDocument/2006/relationships/slide" Target="slides/slide1.xml"/><Relationship Id="rId51" Type="http://schemas.openxmlformats.org/officeDocument/2006/relationships/font" Target="fonts/SourceSansPro-bold.fntdata"/><Relationship Id="rId3" Type="http://schemas.openxmlformats.org/officeDocument/2006/relationships/presProps" Target="presProps.xml"/><Relationship Id="rId46" Type="http://schemas.openxmlformats.org/officeDocument/2006/relationships/font" Target="fonts/LatoLight-regular.fntdata"/><Relationship Id="rId33" Type="http://schemas.openxmlformats.org/officeDocument/2006/relationships/slide" Target="slides/slide26.xml"/><Relationship Id="rId38" Type="http://schemas.openxmlformats.org/officeDocument/2006/relationships/font" Target="fonts/Roboto-regular.fntdata"/><Relationship Id="rId25" Type="http://schemas.openxmlformats.org/officeDocument/2006/relationships/slide" Target="slides/slide18.xml"/><Relationship Id="rId12" Type="http://schemas.openxmlformats.org/officeDocument/2006/relationships/slide" Target="slides/slide5.xml"/><Relationship Id="rId17" Type="http://schemas.openxmlformats.org/officeDocument/2006/relationships/slide" Target="slides/slide10.xml"/><Relationship Id="rId41" Type="http://schemas.openxmlformats.org/officeDocument/2006/relationships/font" Target="fonts/Roboto-boldItalic.fntdata"/><Relationship Id="rId20" Type="http://schemas.openxmlformats.org/officeDocument/2006/relationships/slide" Target="slides/slide13.xml"/><Relationship Id="rId54" Type="http://schemas.openxmlformats.org/officeDocument/2006/relationships/customXml" Target="../customXml/item1.xml"/><Relationship Id="rId1" Type="http://schemas.openxmlformats.org/officeDocument/2006/relationships/theme" Target="theme/theme3.xml"/><Relationship Id="rId6" Type="http://schemas.openxmlformats.org/officeDocument/2006/relationships/slideMaster" Target="slideMasters/slideMaster3.xml"/><Relationship Id="rId49" Type="http://schemas.openxmlformats.org/officeDocument/2006/relationships/font" Target="fonts/LatoLight-boldItalic.fntdata"/><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15"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challenges you to become more creative. By sitting down with your co-workers, you have to think critically and imaginatively and develop ideas that make you stand out.</a:t>
            </a:r>
            <a:endParaRPr/>
          </a:p>
          <a:p>
            <a:pPr indent="0" lvl="0" marL="0" rtl="0" algn="l">
              <a:spcBef>
                <a:spcPts val="0"/>
              </a:spcBef>
              <a:spcAft>
                <a:spcPts val="0"/>
              </a:spcAft>
              <a:buNone/>
            </a:pPr>
            <a:r>
              <a:rPr lang="en"/>
              <a:t>You can also take concepts and opinions that other people bring to the table and build on them to develop great solutions.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gives a vision and perspective where these elements may not have existed before. It encourages free speech and creativity, helping to reveal new ideas and solutions.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Spontaneous thinking in a low-pressure environment can often help determine a question to the point where new alternative solutions start to appear.</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9666eb9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9666eb9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helps avoid conflict and give everybody a chance to air their views without immediate evaluation or judgment.</a:t>
            </a:r>
            <a:endParaRPr/>
          </a:p>
          <a:p>
            <a:pPr indent="0" lvl="0" marL="0" rtl="0" algn="l">
              <a:spcBef>
                <a:spcPts val="0"/>
              </a:spcBef>
              <a:spcAft>
                <a:spcPts val="0"/>
              </a:spcAft>
              <a:buNone/>
            </a:pPr>
            <a:r>
              <a:rPr lang="en"/>
              <a:t>So, In a brainstorming session, everybody should have an equal opportunity to participate in the discussions.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9666eb9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9666eb9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concept of brainstorming itself is not a hard thing to comprehend. You simply start with a problem or a situation, and then you merely map out any ideas that lead to the mind as a solution.</a:t>
            </a:r>
            <a:endParaRPr/>
          </a:p>
          <a:p>
            <a:pPr indent="0" lvl="0" marL="0" rtl="0" algn="l">
              <a:spcBef>
                <a:spcPts val="0"/>
              </a:spcBef>
              <a:spcAft>
                <a:spcPts val="0"/>
              </a:spcAft>
              <a:buNone/>
            </a:pPr>
            <a:r>
              <a:rPr lang="en"/>
              <a:t>The very nature of the group structure can often make it a fun and exciting process.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9666eb9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9666eb9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Brainstorming requires a leader or facilitator who will control the sessions and ensure it reaches satisfactory conclusions.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9666eb9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9666eb9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believe that brainstorming only leads to criticism since people usually judge others’ ideas and statements. It can lead to great ideas, but this doesn’t always mean that they come from peaceful discussions.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9666eb9a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9666eb9a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Brainstorming is dependent on several factors like communication skills, correct technique, etc. It becomes ineffective if one of these factors is not present.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9666eb9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9666eb9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Brainstorming can take time. It could be hours or even days before a solution is reached.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1939, a well known American author, advertising executive and the co-founder of BBDO(a worldwide advertising agency), ‘Alex F. Osborn’ innovated the concept of Brainstorming. </a:t>
            </a:r>
            <a:endParaRPr/>
          </a:p>
          <a:p>
            <a:pPr indent="0" lvl="0" marL="0" rtl="0" algn="l">
              <a:spcBef>
                <a:spcPts val="0"/>
              </a:spcBef>
              <a:spcAft>
                <a:spcPts val="0"/>
              </a:spcAft>
              <a:buNone/>
            </a:pPr>
            <a:r>
              <a:rPr lang="en"/>
              <a:t>To overcome the problem of employees’ inability to develop creative ideas working individually for ad campaigns. </a:t>
            </a:r>
            <a:endParaRPr/>
          </a:p>
          <a:p>
            <a:pPr indent="0" lvl="0" marL="0" rtl="0" algn="l">
              <a:spcBef>
                <a:spcPts val="0"/>
              </a:spcBef>
              <a:spcAft>
                <a:spcPts val="0"/>
              </a:spcAft>
              <a:buNone/>
            </a:pPr>
            <a:r>
              <a:rPr lang="en"/>
              <a:t>Meanwhile, he started organising group discussions and gathering meetings to seek a solution to different problems altogether.</a:t>
            </a:r>
            <a:endParaRPr/>
          </a:p>
          <a:p>
            <a:pPr indent="0" lvl="0" marL="0" rtl="0" algn="l">
              <a:spcBef>
                <a:spcPts val="0"/>
              </a:spcBef>
              <a:spcAft>
                <a:spcPts val="0"/>
              </a:spcAft>
              <a:buNone/>
            </a:pPr>
            <a:r>
              <a:rPr lang="en"/>
              <a:t>As a result, he got more qualitative and quantitative ideas. </a:t>
            </a:r>
            <a:endParaRPr/>
          </a:p>
          <a:p>
            <a:pPr indent="0" lvl="0" marL="0" rtl="0" algn="l">
              <a:spcBef>
                <a:spcPts val="0"/>
              </a:spcBef>
              <a:spcAft>
                <a:spcPts val="0"/>
              </a:spcAft>
              <a:buNone/>
            </a:pPr>
            <a:r>
              <a:rPr lang="en"/>
              <a:t>He first termed the process as “Organized Ideation”, but later they changed the process name to “Brainstorming Sessions”.</a:t>
            </a:r>
            <a:endParaRPr/>
          </a:p>
          <a:p>
            <a:pPr indent="0" lvl="0" marL="0" rtl="0" algn="l">
              <a:spcBef>
                <a:spcPts val="0"/>
              </a:spcBef>
              <a:spcAft>
                <a:spcPts val="0"/>
              </a:spcAft>
              <a:buNone/>
            </a:pPr>
            <a:r>
              <a:rPr lang="en"/>
              <a:t>Also, Osborn started writing on creative thinking, and the first book he published was “How To Think Up” in 1942.</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has many sub-techniques, such as round-robin,wildest-idea, double reversal, starbursting, and The Charette Procedure.</a:t>
            </a:r>
            <a:endParaRPr/>
          </a:p>
          <a:p>
            <a:pPr indent="0" lvl="0" marL="0" rtl="0" algn="l">
              <a:spcBef>
                <a:spcPts val="0"/>
              </a:spcBef>
              <a:spcAft>
                <a:spcPts val="0"/>
              </a:spcAft>
              <a:buNone/>
            </a:pPr>
            <a:r>
              <a:rPr lang="en"/>
              <a:t>The earlier concept of brainstorming was limited up to simple problems only. Many issues arose when large numbers of people represented their multiple ideas relating to a single question. </a:t>
            </a:r>
            <a:endParaRPr/>
          </a:p>
          <a:p>
            <a:pPr indent="0" lvl="0" marL="0" rtl="0" algn="l">
              <a:spcBef>
                <a:spcPts val="0"/>
              </a:spcBef>
              <a:spcAft>
                <a:spcPts val="0"/>
              </a:spcAft>
              <a:buNone/>
            </a:pPr>
            <a:r>
              <a:rPr lang="en"/>
              <a:t>Due to the discussions made by many people, the problems and the solutions or ideas got so complex. Hence, it was limited to a specific number of people and too simple issues only.</a:t>
            </a:r>
            <a:endParaRPr/>
          </a:p>
          <a:p>
            <a:pPr indent="0" lvl="0" marL="0" rtl="0" algn="l">
              <a:spcBef>
                <a:spcPts val="0"/>
              </a:spcBef>
              <a:spcAft>
                <a:spcPts val="0"/>
              </a:spcAft>
              <a:buNone/>
            </a:pPr>
            <a:r>
              <a:rPr lang="en"/>
              <a:t>It gave rise to “The Charette Procedure”. This process is a developed technique of brainstorming, which deals with more complex problems.</a:t>
            </a:r>
            <a:endParaRPr/>
          </a:p>
          <a:p>
            <a:pPr indent="0" lvl="0" marL="0" rtl="0" algn="l">
              <a:spcBef>
                <a:spcPts val="0"/>
              </a:spcBef>
              <a:spcAft>
                <a:spcPts val="0"/>
              </a:spcAft>
              <a:buNone/>
            </a:pPr>
            <a:r>
              <a:rPr lang="en"/>
              <a:t>This process helps conduct a brainstorming session when dealing with multiple people’s ideas by subdividing them into small groups. Thus, it resulted in more effective solutions and ideas. </a:t>
            </a:r>
            <a:endParaRPr/>
          </a:p>
          <a:p>
            <a:pPr indent="0" lvl="0" marL="0" rtl="0" algn="l">
              <a:spcBef>
                <a:spcPts val="0"/>
              </a:spcBef>
              <a:spcAft>
                <a:spcPts val="0"/>
              </a:spcAft>
              <a:buNone/>
            </a:pPr>
            <a:r>
              <a:rPr lang="en"/>
              <a:t>So, The word charette is derived from the French term “cart” or “chariot”. The architecture students in École des Beaux-Arts in Paris circulated a charette to collect their projects, scale models and other works for review.</a:t>
            </a:r>
            <a:endParaRPr/>
          </a:p>
          <a:p>
            <a:pPr indent="0" lvl="0" marL="0" rtl="0" algn="l">
              <a:spcBef>
                <a:spcPts val="0"/>
              </a:spcBef>
              <a:spcAft>
                <a:spcPts val="0"/>
              </a:spcAft>
              <a:buNone/>
            </a:pPr>
            <a:r>
              <a:rPr lang="en"/>
              <a:t>The furious continuation of their work to apply the finishing touches came to refer to as working in the charrette, “in the cart.</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“Stakeholders” are the individuals or the group of persons having any kind of interest in or a connection to a project or a firm, company, etc.</a:t>
            </a:r>
            <a:endParaRPr/>
          </a:p>
          <a:p>
            <a:pPr indent="0" lvl="0" marL="0" rtl="0" algn="l">
              <a:spcBef>
                <a:spcPts val="0"/>
              </a:spcBef>
              <a:spcAft>
                <a:spcPts val="0"/>
              </a:spcAft>
              <a:buNone/>
            </a:pPr>
            <a:r>
              <a:rPr lang="en"/>
              <a:t>For example, in a body corporate, the stakeholders may include creditors, directors, employees, government (and its agencies), owners (shareholders), suppliers, unions, and the community from which the business draws its resources. </a:t>
            </a:r>
            <a:endParaRPr/>
          </a:p>
          <a:p>
            <a:pPr indent="0" lvl="0" marL="0" rtl="0" algn="l">
              <a:spcBef>
                <a:spcPts val="0"/>
              </a:spcBef>
              <a:spcAft>
                <a:spcPts val="0"/>
              </a:spcAft>
              <a:buNone/>
            </a:pPr>
            <a:r>
              <a:rPr lang="en"/>
              <a:t>So, Stakeholders can affect or be affected by the organisation’s actions, objectives and policies. Talking about brainstorming the different matters and addressing the problems in an organisation, other stakeholders are involved at different levels.</a:t>
            </a:r>
            <a:endParaRPr/>
          </a:p>
          <a:p>
            <a:pPr indent="0" lvl="0" marL="0" rtl="0" algn="l">
              <a:spcBef>
                <a:spcPts val="0"/>
              </a:spcBef>
              <a:spcAft>
                <a:spcPts val="0"/>
              </a:spcAft>
              <a:buNone/>
            </a:pPr>
            <a:r>
              <a:rPr lang="en"/>
              <a:t>For example, managerial level employees in the organisation are involving in brainstorming matters relating to departmental level decisions in the short term.</a:t>
            </a:r>
            <a:endParaRPr/>
          </a:p>
          <a:p>
            <a:pPr indent="0" lvl="0" marL="0" rtl="0" algn="l">
              <a:spcBef>
                <a:spcPts val="0"/>
              </a:spcBef>
              <a:spcAft>
                <a:spcPts val="0"/>
              </a:spcAft>
              <a:buNone/>
            </a:pPr>
            <a:r>
              <a:rPr lang="en"/>
              <a:t>In contrast, Directors are engaging in significant and high-level decisions that affect the organisation’s overall performance and influence them. </a:t>
            </a:r>
            <a:endParaRPr/>
          </a:p>
          <a:p>
            <a:pPr indent="0" lvl="0" marL="0" rtl="0" algn="l">
              <a:spcBef>
                <a:spcPts val="0"/>
              </a:spcBef>
              <a:spcAft>
                <a:spcPts val="0"/>
              </a:spcAft>
              <a:buNone/>
            </a:pPr>
            <a:r>
              <a:rPr lang="en"/>
              <a:t>Also, the owners(shareholders in the company) are the primary decision-makers involve in brainstorming long term decisions.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problems in a body corporate are to face with all the stakeholders’ opinion. Also, in the case where some critical decisions require the suggestions or opinion of the stakeholders, a session concerning these problems has to conduct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procedure is where multiple topics get discussion by different groups of stakeholders. Hence, you may deal with numerous problems or ideas in a specific period, including a large number of people. </a:t>
            </a:r>
            <a:endParaRPr/>
          </a:p>
          <a:p>
            <a:pPr indent="0" lvl="0" marL="0" rtl="0" algn="l">
              <a:spcBef>
                <a:spcPts val="0"/>
              </a:spcBef>
              <a:spcAft>
                <a:spcPts val="0"/>
              </a:spcAft>
              <a:buNone/>
            </a:pPr>
            <a:r>
              <a:rPr lang="en"/>
              <a:t>The procedure would be easier than before when you appoint someone as the ‘Recorder’. In short, he is a chairman who divides the number of people in the group into subgroups, differentiates the topics and allocates them into these different groups.</a:t>
            </a:r>
            <a:endParaRPr/>
          </a:p>
          <a:p>
            <a:pPr indent="0" lvl="0" marL="0" rtl="0" algn="l">
              <a:spcBef>
                <a:spcPts val="0"/>
              </a:spcBef>
              <a:spcAft>
                <a:spcPts val="0"/>
              </a:spcAft>
              <a:buNone/>
            </a:pPr>
            <a:r>
              <a:rPr lang="en"/>
              <a:t>Also, organises the session, conducts the session as per the procedures require to be undertaken. </a:t>
            </a:r>
            <a:endParaRPr/>
          </a:p>
          <a:p>
            <a:pPr indent="0" lvl="0" marL="0" rtl="0" algn="l">
              <a:spcBef>
                <a:spcPts val="0"/>
              </a:spcBef>
              <a:spcAft>
                <a:spcPts val="0"/>
              </a:spcAft>
              <a:buNone/>
            </a:pPr>
            <a:r>
              <a:rPr lang="en"/>
              <a:t>So, He also has to maintain the documentation of the sub-sessions conducted within the subgroups. He also performs these documents throughout all the groups.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9666eb9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9666eb9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2.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9.png"/><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hyperlink" Target="https://learn.codemithra.com/" TargetMode="External"/><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5" name="Google Shape;235;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6" name="Google Shape;236;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7" name="Google Shape;237;p53"/>
          <p:cNvSpPr txBox="1"/>
          <p:nvPr/>
        </p:nvSpPr>
        <p:spPr>
          <a:xfrm>
            <a:off x="4994775" y="1882625"/>
            <a:ext cx="3942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Advantages of Brainstorming</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0" lvl="0" marL="0" rtl="0" algn="l">
              <a:spcBef>
                <a:spcPts val="0"/>
              </a:spcBef>
              <a:spcAft>
                <a:spcPts val="0"/>
              </a:spcAft>
              <a:buNone/>
            </a:pPr>
            <a:r>
              <a:rPr b="1" lang="en" sz="2000">
                <a:solidFill>
                  <a:schemeClr val="dk1"/>
                </a:solidFill>
              </a:rPr>
              <a:t>Promotes creative thinking:</a:t>
            </a:r>
            <a:endParaRPr b="1" sz="20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238" name="Google Shape;238;p53"/>
          <p:cNvPicPr preferRelativeResize="0"/>
          <p:nvPr/>
        </p:nvPicPr>
        <p:blipFill>
          <a:blip r:embed="rId5">
            <a:alphaModFix/>
          </a:blip>
          <a:stretch>
            <a:fillRect/>
          </a:stretch>
        </p:blipFill>
        <p:spPr>
          <a:xfrm>
            <a:off x="966725" y="1615288"/>
            <a:ext cx="3825850" cy="191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500"/>
                                        <p:tgtEl>
                                          <p:spTgt spid="237"/>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4" name="Google Shape;244;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5" name="Google Shape;245;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6" name="Google Shape;246;p54"/>
          <p:cNvSpPr txBox="1"/>
          <p:nvPr/>
        </p:nvSpPr>
        <p:spPr>
          <a:xfrm>
            <a:off x="58148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Discovering new perspectives:</a:t>
            </a:r>
            <a:endParaRPr b="1" sz="2000"/>
          </a:p>
        </p:txBody>
      </p:sp>
      <p:pic>
        <p:nvPicPr>
          <p:cNvPr id="247" name="Google Shape;247;p54"/>
          <p:cNvPicPr preferRelativeResize="0"/>
          <p:nvPr/>
        </p:nvPicPr>
        <p:blipFill>
          <a:blip r:embed="rId5">
            <a:alphaModFix/>
          </a:blip>
          <a:stretch>
            <a:fillRect/>
          </a:stretch>
        </p:blipFill>
        <p:spPr>
          <a:xfrm>
            <a:off x="1354625" y="1326275"/>
            <a:ext cx="4260025" cy="283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3" name="Google Shape;253;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4" name="Google Shape;254;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5" name="Google Shape;255;p55"/>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Defining problems:</a:t>
            </a:r>
            <a:endParaRPr b="1" sz="2000"/>
          </a:p>
        </p:txBody>
      </p:sp>
      <p:pic>
        <p:nvPicPr>
          <p:cNvPr id="256" name="Google Shape;256;p55"/>
          <p:cNvPicPr preferRelativeResize="0"/>
          <p:nvPr/>
        </p:nvPicPr>
        <p:blipFill>
          <a:blip r:embed="rId5">
            <a:alphaModFix/>
          </a:blip>
          <a:stretch>
            <a:fillRect/>
          </a:stretch>
        </p:blipFill>
        <p:spPr>
          <a:xfrm>
            <a:off x="1490950" y="1425425"/>
            <a:ext cx="3795076" cy="241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2" name="Google Shape;262;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3" name="Google Shape;263;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4" name="Google Shape;264;p56"/>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Equal participation:</a:t>
            </a:r>
            <a:endParaRPr b="1" sz="2000"/>
          </a:p>
        </p:txBody>
      </p:sp>
      <p:pic>
        <p:nvPicPr>
          <p:cNvPr id="265" name="Google Shape;265;p56"/>
          <p:cNvPicPr preferRelativeResize="0"/>
          <p:nvPr/>
        </p:nvPicPr>
        <p:blipFill>
          <a:blip r:embed="rId5">
            <a:alphaModFix/>
          </a:blip>
          <a:stretch>
            <a:fillRect/>
          </a:stretch>
        </p:blipFill>
        <p:spPr>
          <a:xfrm>
            <a:off x="1032375" y="1338650"/>
            <a:ext cx="4251400" cy="283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1" name="Google Shape;271;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2" name="Google Shape;272;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3" name="Google Shape;273;p57"/>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Exciting and straightforward:</a:t>
            </a:r>
            <a:endParaRPr b="1" sz="2000"/>
          </a:p>
        </p:txBody>
      </p:sp>
      <p:pic>
        <p:nvPicPr>
          <p:cNvPr id="274" name="Google Shape;274;p57"/>
          <p:cNvPicPr preferRelativeResize="0"/>
          <p:nvPr/>
        </p:nvPicPr>
        <p:blipFill>
          <a:blip r:embed="rId5">
            <a:alphaModFix/>
          </a:blip>
          <a:stretch>
            <a:fillRect/>
          </a:stretch>
        </p:blipFill>
        <p:spPr>
          <a:xfrm>
            <a:off x="1379400" y="1306600"/>
            <a:ext cx="3671675" cy="283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0" name="Google Shape;280;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1" name="Google Shape;281;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2" name="Google Shape;282;p58"/>
          <p:cNvSpPr txBox="1"/>
          <p:nvPr/>
        </p:nvSpPr>
        <p:spPr>
          <a:xfrm>
            <a:off x="4952075" y="1798025"/>
            <a:ext cx="4511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Disadvantages of brainstorming</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Facilitator required: </a:t>
            </a:r>
            <a:endParaRPr b="1" sz="2000"/>
          </a:p>
          <a:p>
            <a:pPr indent="0" lvl="0" marL="0" rtl="0" algn="l">
              <a:spcBef>
                <a:spcPts val="0"/>
              </a:spcBef>
              <a:spcAft>
                <a:spcPts val="0"/>
              </a:spcAft>
              <a:buNone/>
            </a:pPr>
            <a:r>
              <a:t/>
            </a:r>
            <a:endParaRPr b="1" sz="2000"/>
          </a:p>
        </p:txBody>
      </p:sp>
      <p:pic>
        <p:nvPicPr>
          <p:cNvPr id="283" name="Google Shape;283;p58"/>
          <p:cNvPicPr preferRelativeResize="0"/>
          <p:nvPr/>
        </p:nvPicPr>
        <p:blipFill>
          <a:blip r:embed="rId5">
            <a:alphaModFix/>
          </a:blip>
          <a:stretch>
            <a:fillRect/>
          </a:stretch>
        </p:blipFill>
        <p:spPr>
          <a:xfrm>
            <a:off x="1272375" y="1276700"/>
            <a:ext cx="3299626" cy="2061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9" name="Google Shape;289;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0" name="Google Shape;290;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1" name="Google Shape;291;p59"/>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Promotes fights and arguments:</a:t>
            </a:r>
            <a:endParaRPr b="1" sz="2000"/>
          </a:p>
        </p:txBody>
      </p:sp>
      <p:pic>
        <p:nvPicPr>
          <p:cNvPr id="292" name="Google Shape;292;p59"/>
          <p:cNvPicPr preferRelativeResize="0"/>
          <p:nvPr/>
        </p:nvPicPr>
        <p:blipFill>
          <a:blip r:embed="rId5">
            <a:alphaModFix/>
          </a:blip>
          <a:stretch>
            <a:fillRect/>
          </a:stretch>
        </p:blipFill>
        <p:spPr>
          <a:xfrm>
            <a:off x="2185025" y="1170263"/>
            <a:ext cx="3110775" cy="311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8" name="Google Shape;298;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9" name="Google Shape;299;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0" name="Google Shape;300;p60"/>
          <p:cNvSpPr txBox="1"/>
          <p:nvPr/>
        </p:nvSpPr>
        <p:spPr>
          <a:xfrm>
            <a:off x="5780175" y="2102375"/>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Not consistently practical:</a:t>
            </a:r>
            <a:endParaRPr b="1" sz="2000"/>
          </a:p>
        </p:txBody>
      </p:sp>
      <p:pic>
        <p:nvPicPr>
          <p:cNvPr id="301" name="Google Shape;301;p60"/>
          <p:cNvPicPr preferRelativeResize="0"/>
          <p:nvPr/>
        </p:nvPicPr>
        <p:blipFill>
          <a:blip r:embed="rId5">
            <a:alphaModFix/>
          </a:blip>
          <a:stretch>
            <a:fillRect/>
          </a:stretch>
        </p:blipFill>
        <p:spPr>
          <a:xfrm>
            <a:off x="1921075" y="1578650"/>
            <a:ext cx="2842450" cy="212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7" name="Google Shape;307;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8" name="Google Shape;308;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9" name="Google Shape;309;p61"/>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Time-consuming:</a:t>
            </a:r>
            <a:endParaRPr b="1" sz="2000"/>
          </a:p>
        </p:txBody>
      </p:sp>
      <p:pic>
        <p:nvPicPr>
          <p:cNvPr id="310" name="Google Shape;310;p61"/>
          <p:cNvPicPr preferRelativeResize="0"/>
          <p:nvPr/>
        </p:nvPicPr>
        <p:blipFill>
          <a:blip r:embed="rId5">
            <a:alphaModFix/>
          </a:blip>
          <a:stretch>
            <a:fillRect/>
          </a:stretch>
        </p:blipFill>
        <p:spPr>
          <a:xfrm>
            <a:off x="2494875" y="1822025"/>
            <a:ext cx="2847975" cy="160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2"/>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2"/>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317" name="Google Shape;317;p62"/>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318" name="Google Shape;318;p62"/>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19" name="Google Shape;319;p62"/>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20" name="Google Shape;320;p62"/>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21" name="Google Shape;321;p62"/>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22" name="Google Shape;322;p62"/>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23" name="Google Shape;323;p62"/>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324" name="Google Shape;324;p62"/>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25" name="Google Shape;325;p62"/>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26" name="Google Shape;326;p62"/>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2"/>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28" name="Google Shape;328;p62"/>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29" name="Google Shape;329;p62"/>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30" name="Google Shape;330;p62"/>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31" name="Google Shape;331;p62"/>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32" name="Google Shape;332;p62"/>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33" name="Google Shape;333;p62"/>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Evolution of Brainstorming  &amp; Charette Procedure</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2127475" y="1536875"/>
            <a:ext cx="2805925" cy="308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9" name="Google Shape;339;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0" name="Google Shape;340;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6" name="Google Shape;346;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7" name="Google Shape;347;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3" name="Google Shape;353;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4" name="Google Shape;354;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0" name="Google Shape;360;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1" name="Google Shape;361;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7" name="Google Shape;367;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8" name="Google Shape;368;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74" name="Google Shape;374;p6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5" name="Google Shape;375;p6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1" name="Google Shape;381;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2" name="Google Shape;382;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8" name="Google Shape;388;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9" name="Google Shape;389;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5" name="Google Shape;395;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6" name="Google Shape;396;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2" name="Google Shape;402;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3" name="Google Shape;403;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Charette Procedure</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2206125" y="1561750"/>
            <a:ext cx="3294950" cy="184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9" name="Google Shape;409;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0" name="Google Shape;410;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Role of Stakeholders in Brainstorming</a:t>
            </a:r>
            <a:endParaRPr b="1" sz="2000"/>
          </a:p>
        </p:txBody>
      </p:sp>
      <p:pic>
        <p:nvPicPr>
          <p:cNvPr id="185" name="Google Shape;185;p47"/>
          <p:cNvPicPr preferRelativeResize="0"/>
          <p:nvPr/>
        </p:nvPicPr>
        <p:blipFill>
          <a:blip r:embed="rId5">
            <a:alphaModFix/>
          </a:blip>
          <a:stretch>
            <a:fillRect/>
          </a:stretch>
        </p:blipFill>
        <p:spPr>
          <a:xfrm>
            <a:off x="1772350" y="1425425"/>
            <a:ext cx="3472375" cy="208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011100" y="20698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When to Follow The Procedure?</a:t>
            </a:r>
            <a:endParaRPr b="1" sz="2000">
              <a:solidFill>
                <a:schemeClr val="dk1"/>
              </a:solidFill>
            </a:endParaRPr>
          </a:p>
        </p:txBody>
      </p:sp>
      <p:pic>
        <p:nvPicPr>
          <p:cNvPr id="194" name="Google Shape;194;p48"/>
          <p:cNvPicPr preferRelativeResize="0"/>
          <p:nvPr/>
        </p:nvPicPr>
        <p:blipFill>
          <a:blip r:embed="rId5">
            <a:alphaModFix/>
          </a:blip>
          <a:stretch>
            <a:fillRect/>
          </a:stretch>
        </p:blipFill>
        <p:spPr>
          <a:xfrm>
            <a:off x="2482450" y="1499775"/>
            <a:ext cx="2619375" cy="174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309850" y="1102725"/>
            <a:ext cx="8775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Follow the procedure when:</a:t>
            </a:r>
            <a:endParaRPr b="1" sz="2000">
              <a:solidFill>
                <a:schemeClr val="dk1"/>
              </a:solidFill>
            </a:endParaRPr>
          </a:p>
          <a:p>
            <a:pPr indent="0" lvl="0" marL="0" rtl="0" algn="l">
              <a:spcBef>
                <a:spcPts val="0"/>
              </a:spcBef>
              <a:spcAft>
                <a:spcPts val="0"/>
              </a:spcAft>
              <a:buNone/>
            </a:pPr>
            <a:r>
              <a:t/>
            </a:r>
            <a:endParaRPr b="1"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Multiple ideas are required to be designed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Opinions needed from various stakeholders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Complex problems are to be discussed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 lot of work to be done in a limited time</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8" name="Google Shape;208;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9" name="Google Shape;209;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0" name="Google Shape;210;p50"/>
          <p:cNvSpPr txBox="1"/>
          <p:nvPr/>
        </p:nvSpPr>
        <p:spPr>
          <a:xfrm>
            <a:off x="5854450" y="22373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How to run the procedure?</a:t>
            </a:r>
            <a:endParaRPr b="1" sz="2000">
              <a:solidFill>
                <a:schemeClr val="dk1"/>
              </a:solidFill>
            </a:endParaRPr>
          </a:p>
        </p:txBody>
      </p:sp>
      <p:pic>
        <p:nvPicPr>
          <p:cNvPr id="211" name="Google Shape;211;p50"/>
          <p:cNvPicPr preferRelativeResize="0"/>
          <p:nvPr/>
        </p:nvPicPr>
        <p:blipFill>
          <a:blip r:embed="rId5">
            <a:alphaModFix/>
          </a:blip>
          <a:stretch>
            <a:fillRect/>
          </a:stretch>
        </p:blipFill>
        <p:spPr>
          <a:xfrm>
            <a:off x="1875150" y="1943100"/>
            <a:ext cx="362902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500"/>
                                        <p:tgtEl>
                                          <p:spTgt spid="21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7" name="Google Shape;217;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8" name="Google Shape;218;p51"/>
          <p:cNvSpPr/>
          <p:nvPr/>
        </p:nvSpPr>
        <p:spPr>
          <a:xfrm>
            <a:off x="2989650" y="207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9" name="Google Shape;219;p51"/>
          <p:cNvSpPr txBox="1"/>
          <p:nvPr/>
        </p:nvSpPr>
        <p:spPr>
          <a:xfrm>
            <a:off x="2726675" y="619350"/>
            <a:ext cx="49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Steps regarding the procedure:</a:t>
            </a:r>
            <a:endParaRPr b="1" sz="2000">
              <a:solidFill>
                <a:schemeClr val="dk1"/>
              </a:solidFill>
            </a:endParaRPr>
          </a:p>
        </p:txBody>
      </p:sp>
      <p:sp>
        <p:nvSpPr>
          <p:cNvPr id="220" name="Google Shape;220;p51"/>
          <p:cNvSpPr txBox="1"/>
          <p:nvPr/>
        </p:nvSpPr>
        <p:spPr>
          <a:xfrm>
            <a:off x="74375" y="1338550"/>
            <a:ext cx="89235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 sz="1700"/>
              <a:t>The matter to which the sessions are to address is to be decided first. So, these topics divide into sub-topics to allocate to different groups. </a:t>
            </a:r>
            <a:endParaRPr sz="1700"/>
          </a:p>
          <a:p>
            <a:pPr indent="-336550" lvl="0" marL="457200" rtl="0" algn="l">
              <a:spcBef>
                <a:spcPts val="0"/>
              </a:spcBef>
              <a:spcAft>
                <a:spcPts val="0"/>
              </a:spcAft>
              <a:buSzPts val="1700"/>
              <a:buAutoNum type="arabicPeriod"/>
            </a:pPr>
            <a:r>
              <a:rPr lang="en" sz="1700"/>
              <a:t>The persons’ group shall divide into different subgroups divided according to their number or kind of stake in the firm or company.</a:t>
            </a:r>
            <a:endParaRPr sz="1700"/>
          </a:p>
          <a:p>
            <a:pPr indent="-336550" lvl="0" marL="457200" rtl="0" algn="l">
              <a:spcBef>
                <a:spcPts val="0"/>
              </a:spcBef>
              <a:spcAft>
                <a:spcPts val="0"/>
              </a:spcAft>
              <a:buSzPts val="1700"/>
              <a:buAutoNum type="arabicPeriod"/>
            </a:pPr>
            <a:r>
              <a:rPr lang="en" sz="1700"/>
              <a:t>Each of these subgroups has to choose their topic to discuss with and for their brainstorming session. If the number of groups is larger than the number of issues, then two subgroups may decide on the same topic but have to brainstorm on such a topic separately. </a:t>
            </a:r>
            <a:endParaRPr sz="1700"/>
          </a:p>
          <a:p>
            <a:pPr indent="-336550" lvl="0" marL="457200" rtl="0" algn="l">
              <a:spcBef>
                <a:spcPts val="0"/>
              </a:spcBef>
              <a:spcAft>
                <a:spcPts val="0"/>
              </a:spcAft>
              <a:buSzPts val="1700"/>
              <a:buAutoNum type="arabicPeriod"/>
            </a:pPr>
            <a:r>
              <a:rPr lang="en" sz="1700"/>
              <a:t>Each subgroup starts discussing the matter they have chosen to brainstorm with, and the recorder starts maintaining the records about the discussion. Hence, It collects all the ideas of different subgroups separately.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500"/>
                                        <p:tgtEl>
                                          <p:spTgt spid="21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6" name="Google Shape;226;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7" name="Google Shape;227;p52"/>
          <p:cNvSpPr/>
          <p:nvPr/>
        </p:nvSpPr>
        <p:spPr>
          <a:xfrm>
            <a:off x="2989650" y="207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8" name="Google Shape;228;p52"/>
          <p:cNvSpPr txBox="1"/>
          <p:nvPr/>
        </p:nvSpPr>
        <p:spPr>
          <a:xfrm>
            <a:off x="2726675" y="619350"/>
            <a:ext cx="493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Steps regarding the procedure:</a:t>
            </a:r>
            <a:endParaRPr b="1" sz="2000">
              <a:solidFill>
                <a:schemeClr val="dk1"/>
              </a:solidFill>
            </a:endParaRPr>
          </a:p>
        </p:txBody>
      </p:sp>
      <p:sp>
        <p:nvSpPr>
          <p:cNvPr id="229" name="Google Shape;229;p52"/>
          <p:cNvSpPr txBox="1"/>
          <p:nvPr/>
        </p:nvSpPr>
        <p:spPr>
          <a:xfrm>
            <a:off x="110250" y="1035750"/>
            <a:ext cx="89235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5. Basically, the recorder collects the ideas from one group and circulates them through other subgroups for getting mix ideas and better solutions in all. New ideas may generate on these ideas collected by the recorder through the documents.</a:t>
            </a:r>
            <a:endParaRPr sz="1700"/>
          </a:p>
          <a:p>
            <a:pPr indent="0" lvl="0" marL="0" rtl="0" algn="l">
              <a:spcBef>
                <a:spcPts val="0"/>
              </a:spcBef>
              <a:spcAft>
                <a:spcPts val="0"/>
              </a:spcAft>
              <a:buNone/>
            </a:pPr>
            <a:r>
              <a:rPr lang="en" sz="1700"/>
              <a:t>So, the recorder repeats the same process and circulates every idea through all subgroups, and they discuss the same and think it over, use the same in brainstorming sessions.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6. Also, at the end of the discussion by all the subgroups, they have to assess the data prioritised by the importance of matters and the significance of ideas</a:t>
            </a:r>
            <a:endParaRPr sz="1700"/>
          </a:p>
          <a:p>
            <a:pPr indent="0" lvl="0" marL="0" rtl="0" algn="l">
              <a:spcBef>
                <a:spcPts val="0"/>
              </a:spcBef>
              <a:spcAft>
                <a:spcPts val="0"/>
              </a:spcAft>
              <a:buNone/>
            </a:pPr>
            <a:r>
              <a:rPr lang="en" sz="1700"/>
              <a:t>.</a:t>
            </a:r>
            <a:endParaRPr sz="1700"/>
          </a:p>
          <a:p>
            <a:pPr indent="0" lvl="0" marL="0" rtl="0" algn="l">
              <a:spcBef>
                <a:spcPts val="0"/>
              </a:spcBef>
              <a:spcAft>
                <a:spcPts val="0"/>
              </a:spcAft>
              <a:buNone/>
            </a:pPr>
            <a:r>
              <a:rPr lang="en" sz="1700"/>
              <a:t>7. The recorder now collects all the finalised ideas from all the subgroups and summarises the arguments for better output and overall understanding of the discussion.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8. Finally, each group gathers to discuss the group discussion’s final results, discussed as per the priority. The result of such a meeting may be the following action plan.   </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500"/>
                                        <p:tgtEl>
                                          <p:spTgt spid="228"/>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0BBAAA-4428-4230-A8F2-D59751A4C822}"/>
</file>

<file path=customXml/itemProps2.xml><?xml version="1.0" encoding="utf-8"?>
<ds:datastoreItem xmlns:ds="http://schemas.openxmlformats.org/officeDocument/2006/customXml" ds:itemID="{43844EB5-251B-4988-9BFF-3B97D1B9B171}"/>
</file>

<file path=customXml/itemProps3.xml><?xml version="1.0" encoding="utf-8"?>
<ds:datastoreItem xmlns:ds="http://schemas.openxmlformats.org/officeDocument/2006/customXml" ds:itemID="{97C48E12-9748-4A78-99DE-59869AE1142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